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7" r:id="rId4"/>
    <p:sldId id="268" r:id="rId5"/>
    <p:sldId id="264" r:id="rId6"/>
    <p:sldId id="260" r:id="rId7"/>
    <p:sldId id="269" r:id="rId8"/>
    <p:sldId id="262" r:id="rId9"/>
    <p:sldId id="270" r:id="rId10"/>
    <p:sldId id="263" r:id="rId11"/>
    <p:sldId id="272" r:id="rId12"/>
    <p:sldId id="273" r:id="rId13"/>
    <p:sldId id="274" r:id="rId14"/>
    <p:sldId id="265" r:id="rId15"/>
    <p:sldId id="26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en-US" smtClean="0"/>
              <a:t>9/15/2025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ym typeface="+mn-ea"/>
              </a:rPr>
              <a:t>LUCY WALEGWA</a:t>
            </a:r>
            <a:endParaRPr lang="en-US"/>
          </a:p>
          <a:p>
            <a:pPr algn="ctr"/>
            <a:r>
              <a:rPr lang="en-US">
                <a:sym typeface="+mn-ea"/>
              </a:rPr>
              <a:t>NEPHROLOGY AND TRANSPLANT NURSE</a:t>
            </a:r>
            <a:endParaRPr lang="en-US"/>
          </a:p>
          <a:p>
            <a:pPr algn="ctr"/>
            <a:r>
              <a:rPr lang="en-US">
                <a:sym typeface="+mn-ea"/>
              </a:rPr>
              <a:t>KENYATTA UNIVERSITY TEACHING RESEARCH AND REFFERAL HOSPITA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855" y="0"/>
            <a:ext cx="5066030" cy="2520950"/>
          </a:xfrm>
        </p:spPr>
        <p:txBody>
          <a:bodyPr anchor="ctr">
            <a:normAutofit/>
          </a:bodyPr>
          <a:lstStyle/>
          <a:p>
            <a:r>
              <a:rPr lang="en-US" altLang="en-US" sz="3110" b="1" dirty="0">
                <a:solidFill>
                  <a:schemeClr val="tx1"/>
                </a:solidFill>
              </a:rPr>
              <a:t>Sustainable IPC Approaches for Health System Strengthening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Institution affiliation </a:t>
            </a:r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5B84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en-US">
                <a:solidFill>
                  <a:srgbClr val="5FCBEF"/>
                </a:solidFill>
              </a:rPr>
              <a:t>1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6" name="Footer Placeholder 3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en-US" sz="2800" dirty="0">
              <a:solidFill>
                <a:srgbClr val="005B84"/>
              </a:solidFill>
            </a:endParaRPr>
          </a:p>
        </p:txBody>
      </p:sp>
      <p:pic>
        <p:nvPicPr>
          <p:cNvPr id="9" name="Camera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793" y="1729503"/>
            <a:ext cx="2057400" cy="2057400"/>
          </a:xfrm>
          <a:prstGeom prst="ellipse">
            <a:avLst/>
          </a:prstGeom>
        </p:spPr>
      </p:pic>
      <p:sp>
        <p:nvSpPr>
          <p:cNvPr id="4" name="Subtitle 2"/>
          <p:cNvSpPr txBox="1"/>
          <p:nvPr/>
        </p:nvSpPr>
        <p:spPr>
          <a:xfrm>
            <a:off x="4882967" y="2520623"/>
            <a:ext cx="1957132" cy="8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 Shot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20941" b="20941"/>
          <a:stretch>
            <a:fillRect/>
          </a:stretch>
        </p:blipFill>
        <p:spPr>
          <a:xfrm>
            <a:off x="4903470" y="1729740"/>
            <a:ext cx="1691005" cy="195199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purification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930401"/>
            <a:ext cx="8716789" cy="4110962"/>
          </a:xfrm>
        </p:spPr>
        <p:txBody>
          <a:bodyPr/>
          <a:lstStyle/>
          <a:p>
            <a:r>
              <a:rPr lang="en-US" altLang="en-US" dirty="0"/>
              <a:t>Onsite UV and filtration systems installed in target health facilities</a:t>
            </a:r>
          </a:p>
          <a:p>
            <a:endParaRPr lang="en-US" altLang="en-US" dirty="0"/>
          </a:p>
          <a:p>
            <a:r>
              <a:rPr lang="en-US" altLang="en-US" dirty="0"/>
              <a:t>47% reduction in waterborne infections reported</a:t>
            </a:r>
          </a:p>
          <a:p>
            <a:endParaRPr lang="en-US" altLang="en-US" dirty="0"/>
          </a:p>
          <a:p>
            <a:r>
              <a:rPr lang="en-US" altLang="en-US" dirty="0"/>
              <a:t>Improved patient and staff safety with safer water access</a:t>
            </a:r>
          </a:p>
          <a:p>
            <a:endParaRPr lang="en-US" altLang="en-US" dirty="0"/>
          </a:p>
          <a:p>
            <a:r>
              <a:rPr lang="en-US" altLang="en-US" dirty="0"/>
              <a:t>Promoted sustainability by reducing dependency on external water 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Solar-Powered Water Purification Systems in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SolarRO (Kitui County)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Tech: Reverse osmosis powered fully by solar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Output: 8,000+ liters/day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Impact: Safe water for ~710 people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Partners: Solar Water Solutions + World 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Solar-Powered Water Purification Systems in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SafiSolar (Western Kenya)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Tech: Solar-powered ultrafiltration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Output: 5,000 liters/day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Impact: ~250 households served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Note: Filters bacteria, viruses, and heavy metals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Solar-Powered Water Purification Systems in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SAWA Bag (Kajiado County)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Tech: UV-based solar disinfection (SODIS)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Output: 6 liters/bag, reusable 600x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Impact: Household-level, low-cost clean water</a:t>
            </a:r>
          </a:p>
          <a:p>
            <a:endParaRPr lang="en-US" altLang="en-US"/>
          </a:p>
          <a:p>
            <a:pPr marL="0" indent="0">
              <a:buNone/>
            </a:pPr>
            <a:r>
              <a:rPr lang="en-US" altLang="en-US"/>
              <a:t>Bonus: Reduces need for boiling water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Conclusions &amp; Recommendations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/>
          </a:p>
          <a:p>
            <a:r>
              <a:rPr lang="en-US" altLang="en-US"/>
              <a:t>Innovations significantly strengthen IPC and AMR control in diverse Kenyan settings</a:t>
            </a:r>
          </a:p>
          <a:p>
            <a:endParaRPr lang="en-US" altLang="en-US"/>
          </a:p>
          <a:p>
            <a:r>
              <a:rPr lang="en-US" altLang="en-US"/>
              <a:t>Sustainable technologies adapted to local contexts improve compliance and safety</a:t>
            </a:r>
          </a:p>
          <a:p>
            <a:endParaRPr lang="en-US" altLang="en-US"/>
          </a:p>
          <a:p>
            <a:r>
              <a:rPr lang="en-US" altLang="en-US"/>
              <a:t>One Health approach critical for effective AMR surveillance and interventions</a:t>
            </a:r>
          </a:p>
          <a:p>
            <a:endParaRPr lang="en-US" altLang="en-US"/>
          </a:p>
          <a:p>
            <a:r>
              <a:rPr lang="en-US" altLang="en-US"/>
              <a:t>Recommend scaling these models to support Universal Health Coverage goals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en-US" altLang="en-US"/>
              <a:t>Bennett, S. et al. (2015). Water, Sanitation, and Hygiene in Kenyan Health Facilities. Journal of Infection Prevention.</a:t>
            </a:r>
          </a:p>
          <a:p>
            <a:endParaRPr lang="en-US" altLang="en-US"/>
          </a:p>
          <a:p>
            <a:r>
              <a:rPr lang="en-US" altLang="en-US"/>
              <a:t>Rajasingham, R. et al. (2018). Solar-Powered Handwashing Stations in Rural Kenya: Impact on Hygiene Compliance. Global Health Science.</a:t>
            </a:r>
          </a:p>
          <a:p>
            <a:endParaRPr lang="en-US" altLang="en-US"/>
          </a:p>
          <a:p>
            <a:r>
              <a:rPr lang="en-US" altLang="en-US"/>
              <a:t>Langford, R. et al. (2019). Handwashing Behavior and Public Health Outcomes in Nairobi Slums. Public Health Reports.</a:t>
            </a:r>
          </a:p>
          <a:p>
            <a:endParaRPr lang="en-US" altLang="en-US"/>
          </a:p>
          <a:p>
            <a:r>
              <a:rPr lang="en-US" altLang="en-US"/>
              <a:t>Muchangi, J. et al. (2024). Evaluation of Public Handwashing Stations and Hygiene Promotion in Kenyan Informal Settlements. Environmental Health Perspectives.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Kazungu, J. et al. (2021). Cost-effectiveness of Community-Fabricated PPE in Kenyan Healthcare Facilities. African Journal of Health Economics.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Kenya Ministry of Health. (2017). National Action Plan on Prevention and Containment of Antimicrobial Resistance. Nairobi: MoH.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UNICEF Kenya. (2023). WASH Programme Annual Report. Nairobi: UNICEF.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Fleming Fund. (2022). Strengthening AMR Surveillance: Kenya Case Study. Fleming Fund Publications.</a:t>
            </a:r>
            <a:endParaRPr lang="en-US" alt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B84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This is a literature review study done in Kisumu, Turkana, Makueni, Nairobi and Kilifi county.</a:t>
            </a:r>
          </a:p>
          <a:p>
            <a:endParaRPr lang="en-US" altLang="en-US" dirty="0"/>
          </a:p>
          <a:p>
            <a:r>
              <a:rPr lang="en-US" altLang="en-US" dirty="0"/>
              <a:t>Mixed methods: facility audits, mobile surveillance data, interviews</a:t>
            </a:r>
          </a:p>
          <a:p>
            <a:endParaRPr lang="en-US" altLang="en-US" dirty="0"/>
          </a:p>
          <a:p>
            <a:r>
              <a:rPr lang="en-US" altLang="en-US" dirty="0"/>
              <a:t>Innovations evaluated:</a:t>
            </a:r>
          </a:p>
          <a:p>
            <a:r>
              <a:rPr lang="en-US" altLang="en-US" dirty="0"/>
              <a:t>• Mobile AMR surveillance (</a:t>
            </a:r>
            <a:r>
              <a:rPr lang="en-US" altLang="en-US" dirty="0" err="1"/>
              <a:t>AfyaTrack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• Solar-powered hand hygiene stations</a:t>
            </a:r>
          </a:p>
          <a:p>
            <a:r>
              <a:rPr lang="en-US" altLang="en-US" dirty="0"/>
              <a:t>• Community-fabricated PPE</a:t>
            </a:r>
          </a:p>
          <a:p>
            <a:r>
              <a:rPr lang="en-US" altLang="en-US" dirty="0"/>
              <a:t>• Onsite water purification systems</a:t>
            </a:r>
          </a:p>
        </p:txBody>
      </p:sp>
      <p:sp>
        <p:nvSpPr>
          <p:cNvPr id="4" name="Footer Placeholder 3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en-US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blue circle with a hand and a drop of water on it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Data Reported on Mobile AMR surveillance (</a:t>
            </a:r>
            <a:r>
              <a:rPr lang="en-US" altLang="en-US" dirty="0" err="1"/>
              <a:t>AfyaTrack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endParaRPr lang="en-US" altLang="en-US" dirty="0"/>
          </a:p>
          <a:p>
            <a:r>
              <a:rPr lang="en-US" altLang="en-US" dirty="0"/>
              <a:t>Confirmed infection cases by type (e.g., respiratory, urinary, bloodstream)</a:t>
            </a:r>
          </a:p>
          <a:p>
            <a:endParaRPr lang="en-US" altLang="en-US" dirty="0"/>
          </a:p>
          <a:p>
            <a:r>
              <a:rPr lang="en-US" altLang="en-US" dirty="0"/>
              <a:t>Patient demographics (age, sex, location)</a:t>
            </a:r>
          </a:p>
          <a:p>
            <a:endParaRPr lang="en-US" altLang="en-US" dirty="0"/>
          </a:p>
          <a:p>
            <a:r>
              <a:rPr lang="en-US" altLang="en-US" dirty="0"/>
              <a:t>Identification of antimicrobial-resistant strains</a:t>
            </a:r>
          </a:p>
          <a:p>
            <a:endParaRPr lang="en-US" altLang="en-US" dirty="0"/>
          </a:p>
          <a:p>
            <a:r>
              <a:rPr lang="en-US" altLang="en-US" dirty="0"/>
              <a:t>Resistance patterns to specific antibiotics</a:t>
            </a:r>
          </a:p>
          <a:p>
            <a:endParaRPr lang="en-US" altLang="en-US" dirty="0"/>
          </a:p>
          <a:p>
            <a:r>
              <a:rPr lang="en-US" altLang="en-US" dirty="0"/>
              <a:t>Trends in resistance over time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Reported on Mobile AMR surveillance (</a:t>
            </a:r>
            <a:r>
              <a:rPr lang="en-US" altLang="en-US" dirty="0" err="1"/>
              <a:t>AfyaTrack</a:t>
            </a:r>
            <a:r>
              <a:rPr lang="en-US" alt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Health facility geo-location data</a:t>
            </a:r>
          </a:p>
          <a:p>
            <a:endParaRPr lang="en-US" altLang="en-US"/>
          </a:p>
          <a:p>
            <a:r>
              <a:rPr lang="en-US" altLang="en-US"/>
              <a:t>Stock levels of antimicrobials and PPE</a:t>
            </a:r>
          </a:p>
          <a:p>
            <a:endParaRPr lang="en-US" altLang="en-US"/>
          </a:p>
          <a:p>
            <a:r>
              <a:rPr lang="en-US" altLang="en-US"/>
              <a:t>Infection Prevention and Control (IPC) compliance indicators</a:t>
            </a:r>
          </a:p>
          <a:p>
            <a:endParaRPr lang="en-US" altLang="en-US"/>
          </a:p>
          <a:p>
            <a:r>
              <a:rPr lang="en-US" altLang="en-US"/>
              <a:t>Rapid reporting of infection clusters and outbreaks</a:t>
            </a:r>
          </a:p>
          <a:p>
            <a:endParaRPr lang="en-US" altLang="en-US"/>
          </a:p>
          <a:p>
            <a:r>
              <a:rPr lang="en-US" altLang="en-US"/>
              <a:t>Alerts on AMR-related public health risks</a:t>
            </a:r>
          </a:p>
          <a:p>
            <a:endParaRPr lang="en-US" altLang="en-US"/>
          </a:p>
          <a:p>
            <a:r>
              <a:rPr lang="en-US" altLang="en-US"/>
              <a:t>Environmental and animal health AMR data (One Health integration)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Integrated AMR Surveillance Insights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Combined clinical and environmental data for comprehensive AMR monitoring</a:t>
            </a:r>
          </a:p>
          <a:p>
            <a:endParaRPr lang="en-US" altLang="en-US"/>
          </a:p>
          <a:p>
            <a:r>
              <a:rPr lang="en-US" altLang="en-US"/>
              <a:t>Identified resistance hotspots in communities and animal reservoirs</a:t>
            </a:r>
          </a:p>
          <a:p>
            <a:endParaRPr lang="en-US" altLang="en-US"/>
          </a:p>
          <a:p>
            <a:r>
              <a:rPr lang="en-US" altLang="en-US"/>
              <a:t>Informed targeted antimicrobial stewardship interventions</a:t>
            </a:r>
          </a:p>
          <a:p>
            <a:endParaRPr lang="en-US" altLang="en-US"/>
          </a:p>
          <a:p>
            <a:r>
              <a:rPr lang="en-US" altLang="en-US"/>
              <a:t>Strengthened One Health collaboration across sectors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Mobile Surveillance Results (AfyaTrack)</a:t>
            </a:r>
            <a:endParaRPr lang="en-US" dirty="0">
              <a:solidFill>
                <a:srgbClr val="005B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63% increase in timely infection and AMR case reporting</a:t>
            </a:r>
          </a:p>
          <a:p>
            <a:endParaRPr lang="en-US" altLang="en-US"/>
          </a:p>
          <a:p>
            <a:r>
              <a:rPr lang="en-US" altLang="en-US"/>
              <a:t>Median reporting time dropped from 7 days to 2.6 days</a:t>
            </a:r>
          </a:p>
          <a:p>
            <a:endParaRPr lang="en-US" altLang="en-US"/>
          </a:p>
          <a:p>
            <a:r>
              <a:rPr lang="en-US" altLang="en-US"/>
              <a:t>Enabled real-time response and targeted interventions</a:t>
            </a:r>
          </a:p>
          <a:p>
            <a:endParaRPr lang="en-US" altLang="en-US"/>
          </a:p>
          <a:p>
            <a:r>
              <a:rPr lang="en-US" altLang="en-US"/>
              <a:t>Improved data completeness and accuracy</a:t>
            </a:r>
          </a:p>
          <a:p>
            <a:pPr marL="0" indent="0">
              <a:buNone/>
            </a:pPr>
            <a:r>
              <a:rPr lang="en-US" altLang="en-US"/>
              <a:t>https://www.afyanet.org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blue circle with a hand and a drop of water on it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en-US" sz="1400" dirty="0">
              <a:solidFill>
                <a:srgbClr val="005B8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powered hand hygeine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0175"/>
            <a:ext cx="8596668" cy="4641187"/>
          </a:xfrm>
        </p:spPr>
        <p:txBody>
          <a:bodyPr>
            <a:normAutofit/>
          </a:bodyPr>
          <a:lstStyle/>
          <a:p>
            <a:r>
              <a:rPr lang="en-US" altLang="en-US" dirty="0"/>
              <a:t>Installed solar-powered hand hygiene stations in remote health facilities (e.g., Turkana, Kilifi, Makueni)</a:t>
            </a:r>
          </a:p>
          <a:p>
            <a:r>
              <a:rPr lang="en-US" altLang="en-US" dirty="0"/>
              <a:t>Solar panels powered:</a:t>
            </a:r>
          </a:p>
          <a:p>
            <a:pPr marL="0" indent="0">
              <a:buNone/>
            </a:pPr>
            <a:r>
              <a:rPr lang="en-US" altLang="en-US" dirty="0"/>
              <a:t>• Electric pumps for steady water flow</a:t>
            </a:r>
          </a:p>
          <a:p>
            <a:pPr marL="0" indent="0">
              <a:buNone/>
            </a:pPr>
            <a:r>
              <a:rPr lang="en-US" altLang="en-US" dirty="0"/>
              <a:t>• Automatic sensor taps to reduce contamination</a:t>
            </a:r>
          </a:p>
          <a:p>
            <a:pPr marL="0" indent="0">
              <a:buNone/>
            </a:pPr>
            <a:r>
              <a:rPr lang="en-US" altLang="en-US" dirty="0"/>
              <a:t>• LED lighting for use during outages</a:t>
            </a:r>
          </a:p>
          <a:p>
            <a:r>
              <a:rPr lang="en-US" altLang="en-US" dirty="0"/>
              <a:t>Overcame unreliable electricity and water supply challenges</a:t>
            </a:r>
          </a:p>
          <a:p>
            <a:pPr marL="0" indent="0">
              <a:buNone/>
            </a:pPr>
            <a:r>
              <a:rPr lang="en-US" altLang="en-US" dirty="0"/>
              <a:t>Resulted in </a:t>
            </a:r>
          </a:p>
          <a:p>
            <a:r>
              <a:rPr lang="en-US" altLang="en-US" dirty="0"/>
              <a:t>Sustained compliance improvement over 12 months</a:t>
            </a:r>
          </a:p>
          <a:p>
            <a:r>
              <a:rPr lang="en-US" altLang="en-US" dirty="0"/>
              <a:t>Facilitated handwashing in clinics with unreliable water/electricity</a:t>
            </a:r>
          </a:p>
          <a:p>
            <a:r>
              <a:rPr lang="en-US" altLang="en-US" dirty="0"/>
              <a:t>increased hand hygiene compliance from 32% to 78%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Community-Fabricated PPE Impact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925"/>
            <a:ext cx="8596668" cy="4355437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Reduced PPE procurement costs by 40%</a:t>
            </a:r>
          </a:p>
          <a:p>
            <a:endParaRPr lang="en-US" altLang="en-US" dirty="0"/>
          </a:p>
          <a:p>
            <a:r>
              <a:rPr lang="en-US" altLang="en-US" dirty="0"/>
              <a:t>Increased PPE availability and reduced stockouts by 25%</a:t>
            </a:r>
          </a:p>
          <a:p>
            <a:endParaRPr lang="en-US" altLang="en-US" dirty="0"/>
          </a:p>
          <a:p>
            <a:r>
              <a:rPr lang="en-US" altLang="en-US" dirty="0"/>
              <a:t>Locally tailored designs improved user comfort and acceptance</a:t>
            </a:r>
          </a:p>
          <a:p>
            <a:endParaRPr lang="en-US" altLang="en-US" dirty="0"/>
          </a:p>
          <a:p>
            <a:r>
              <a:rPr lang="en-US" altLang="en-US" dirty="0"/>
              <a:t>Enhanced healthcare worker safety during supply shortages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Local Manufacturing Companies: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22" y="217487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Shona EPZ (Athi River): Pivoted to surgical masks, gowns, and coveralls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Bedi</a:t>
            </a:r>
            <a:r>
              <a:rPr lang="en-US" altLang="en-US" dirty="0"/>
              <a:t> Investments (Nakuru): Repurposed fabric factory for PPE production</a:t>
            </a:r>
          </a:p>
          <a:p>
            <a:endParaRPr lang="en-US" altLang="en-US" dirty="0"/>
          </a:p>
          <a:p>
            <a:r>
              <a:rPr lang="en-US" altLang="en-US" dirty="0"/>
              <a:t>KICOTEC (Kitui): Government textile center mass-producing masks &amp; PPE</a:t>
            </a:r>
          </a:p>
          <a:p>
            <a:endParaRPr lang="en-US" altLang="en-US" dirty="0"/>
          </a:p>
          <a:p>
            <a:r>
              <a:rPr lang="en-US" altLang="en-US" dirty="0" err="1"/>
              <a:t>Rivatex</a:t>
            </a:r>
            <a:r>
              <a:rPr lang="en-US" altLang="en-US" dirty="0"/>
              <a:t> East Africa (Eldoret): Increased PPE output during pandemic</a:t>
            </a:r>
          </a:p>
          <a:p>
            <a:endParaRPr lang="en-US" altLang="en-US" dirty="0"/>
          </a:p>
          <a:p>
            <a:r>
              <a:rPr lang="en-US" altLang="en-US" dirty="0" err="1"/>
              <a:t>Texplast</a:t>
            </a:r>
            <a:r>
              <a:rPr lang="en-US" altLang="en-US" dirty="0"/>
              <a:t> Industries (Nairobi): Manufacturer of masks &amp; protective products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18</TotalTime>
  <Words>898</Words>
  <Application>Microsoft Office PowerPoint</Application>
  <PresentationFormat>Widescreen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Trebuchet MS</vt:lpstr>
      <vt:lpstr>Wingdings</vt:lpstr>
      <vt:lpstr>Wingdings 3</vt:lpstr>
      <vt:lpstr>Facet</vt:lpstr>
      <vt:lpstr>Sustainable IPC Approaches for Health System Strengthening </vt:lpstr>
      <vt:lpstr>Overview</vt:lpstr>
      <vt:lpstr>Data Reported on Mobile AMR surveillance (AfyaTrack)  </vt:lpstr>
      <vt:lpstr>Data Reported on Mobile AMR surveillance (AfyaTrack)</vt:lpstr>
      <vt:lpstr>Integrated AMR Surveillance Insights</vt:lpstr>
      <vt:lpstr>Mobile Surveillance Results (AfyaTrack)</vt:lpstr>
      <vt:lpstr>Solar powered hand hygeine stations</vt:lpstr>
      <vt:lpstr>Community-Fabricated PPE Impact</vt:lpstr>
      <vt:lpstr>Local Manufacturing Companies:</vt:lpstr>
      <vt:lpstr>Water purification systems</vt:lpstr>
      <vt:lpstr>Solar-Powered Water Purification Systems in the Study</vt:lpstr>
      <vt:lpstr>Solar-Powered Water Purification Systems in the Study</vt:lpstr>
      <vt:lpstr>Solar-Powered Water Purification Systems in the Study</vt:lpstr>
      <vt:lpstr>Conclusions &amp; Recommendations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Caroline Wambui Mwangi</cp:lastModifiedBy>
  <cp:revision>11</cp:revision>
  <dcterms:created xsi:type="dcterms:W3CDTF">2024-08-06T05:45:00Z</dcterms:created>
  <dcterms:modified xsi:type="dcterms:W3CDTF">2025-09-15T17:21:07Z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  <property fmtid="{D5CDD505-2E9C-101B-9397-08002B2CF9AE}" pid="9" name="ICV">
    <vt:lpwstr>B863D2137D93426383D4DB26406477F9_13</vt:lpwstr>
  </property>
  <property fmtid="{D5CDD505-2E9C-101B-9397-08002B2CF9AE}" pid="10" name="KSOProductBuildVer">
    <vt:lpwstr>1033-12.2.0.22549</vt:lpwstr>
  </property>
</Properties>
</file>